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7"/>
  </p:notesMasterIdLst>
  <p:sldIdLst>
    <p:sldId id="338" r:id="rId2"/>
    <p:sldId id="2351" r:id="rId3"/>
    <p:sldId id="2353" r:id="rId4"/>
    <p:sldId id="2354" r:id="rId5"/>
    <p:sldId id="2352" r:id="rId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90" autoAdjust="0"/>
  </p:normalViewPr>
  <p:slideViewPr>
    <p:cSldViewPr snapToGrid="0">
      <p:cViewPr varScale="1">
        <p:scale>
          <a:sx n="92" d="100"/>
          <a:sy n="92" d="100"/>
        </p:scale>
        <p:origin x="13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5/2/2023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25274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 id="2147483738" r:id="rId13"/>
    <p:sldLayoutId id="2147483739" r:id="rId14"/>
    <p:sldLayoutId id="2147483740" r:id="rId15"/>
    <p:sldLayoutId id="2147483741" r:id="rId16"/>
    <p:sldLayoutId id="2147483680" r:id="rId17"/>
    <p:sldLayoutId id="2147483681" r:id="rId18"/>
    <p:sldLayoutId id="2147483683" r:id="rId19"/>
    <p:sldLayoutId id="2147483687" r:id="rId20"/>
    <p:sldLayoutId id="2147483688" r:id="rId21"/>
    <p:sldLayoutId id="214748372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hyperlink" Target="https://github.com/IHE/ITI.mXDE/issues/3" TargetMode="External"/><Relationship Id="rId4" Type="http://schemas.openxmlformats.org/officeDocument/2006/relationships/hyperlink" Target="https://github.com/IHE/ITI.mXDE/issues/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hyperlink" Target="https://profiles.ihe.net/ITI/mXDE" TargetMode="Externa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746233" y="1122363"/>
            <a:ext cx="10678511" cy="2387600"/>
          </a:xfrm>
        </p:spPr>
        <p:txBody>
          <a:bodyPr>
            <a:normAutofit fontScale="90000"/>
          </a:bodyPr>
          <a:lstStyle/>
          <a:p>
            <a:r>
              <a:rPr lang="en-US" dirty="0">
                <a:solidFill>
                  <a:srgbClr val="000000"/>
                </a:solidFill>
                <a:latin typeface="Arial" charset="0"/>
                <a:cs typeface="Arial" charset="0"/>
              </a:rPr>
              <a:t>Mobile Cross-Enterprise Document Data Element Extraction (mXDE)</a:t>
            </a:r>
            <a:br>
              <a:rPr lang="en-US" sz="4000" dirty="0">
                <a:solidFill>
                  <a:srgbClr val="000000"/>
                </a:solidFill>
                <a:latin typeface="Arial" charset="0"/>
                <a:cs typeface="Arial" charset="0"/>
              </a:rPr>
            </a:br>
            <a:r>
              <a:rPr lang="en-US" sz="3600" dirty="0">
                <a:solidFill>
                  <a:srgbClr val="000000"/>
                </a:solidFill>
                <a:latin typeface="Arial" charset="0"/>
                <a:cs typeface="Arial" charset="0"/>
              </a:rPr>
              <a:t>Public Comment</a:t>
            </a:r>
            <a:endParaRPr lang="en-US" sz="4000"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3" name="Audio 22">
            <a:hlinkClick r:id="" action="ppaction://media"/>
            <a:extLst>
              <a:ext uri="{FF2B5EF4-FFF2-40B4-BE49-F238E27FC236}">
                <a16:creationId xmlns:a16="http://schemas.microsoft.com/office/drawing/2014/main" id="{282E78FE-9B83-68BE-A38A-2DB20339A5D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13683"/>
    </mc:Choice>
    <mc:Fallback xmlns="">
      <p:transition spd="slow" advTm="13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BBD0-91A6-49B5-AC64-863D67B783A8}"/>
              </a:ext>
            </a:extLst>
          </p:cNvPr>
          <p:cNvSpPr>
            <a:spLocks noGrp="1"/>
          </p:cNvSpPr>
          <p:nvPr>
            <p:ph type="title"/>
          </p:nvPr>
        </p:nvSpPr>
        <p:spPr/>
        <p:txBody>
          <a:bodyPr/>
          <a:lstStyle/>
          <a:p>
            <a:r>
              <a:rPr lang="en-US" dirty="0"/>
              <a:t>Why does mXDE exist?	</a:t>
            </a:r>
          </a:p>
        </p:txBody>
      </p:sp>
      <p:sp>
        <p:nvSpPr>
          <p:cNvPr id="3" name="Content Placeholder 2">
            <a:extLst>
              <a:ext uri="{FF2B5EF4-FFF2-40B4-BE49-F238E27FC236}">
                <a16:creationId xmlns:a16="http://schemas.microsoft.com/office/drawing/2014/main" id="{14CA82A3-8539-401A-9E35-26F9B2FD2280}"/>
              </a:ext>
            </a:extLst>
          </p:cNvPr>
          <p:cNvSpPr>
            <a:spLocks noGrp="1"/>
          </p:cNvSpPr>
          <p:nvPr>
            <p:ph idx="1"/>
          </p:nvPr>
        </p:nvSpPr>
        <p:spPr/>
        <p:txBody>
          <a:bodyPr>
            <a:normAutofit fontScale="92500" lnSpcReduction="20000"/>
          </a:bodyPr>
          <a:lstStyle/>
          <a:p>
            <a:r>
              <a:rPr lang="en-US" sz="4000" dirty="0"/>
              <a:t>Given Document Sharing – MHDS, XDS and XCA</a:t>
            </a:r>
          </a:p>
          <a:p>
            <a:r>
              <a:rPr lang="en-US" sz="4000" dirty="0"/>
              <a:t>Consuming FHIR clinical Resources is defined in QEDm (and HL7 IPA)</a:t>
            </a:r>
          </a:p>
          <a:p>
            <a:r>
              <a:rPr lang="en-US" sz="4000" dirty="0"/>
              <a:t>mXDE defines a method for extracting FHIR clinical Resources from the Documents shared in one or more HIE</a:t>
            </a:r>
          </a:p>
          <a:p>
            <a:r>
              <a:rPr lang="en-US" sz="4000" dirty="0"/>
              <a:t>And defining Provenance linkage from those clinical resources back to the documents where that data was derived</a:t>
            </a:r>
          </a:p>
          <a:p>
            <a:endParaRPr lang="en-US" sz="4000" dirty="0"/>
          </a:p>
        </p:txBody>
      </p:sp>
      <p:sp>
        <p:nvSpPr>
          <p:cNvPr id="4" name="Slide Number Placeholder 3">
            <a:extLst>
              <a:ext uri="{FF2B5EF4-FFF2-40B4-BE49-F238E27FC236}">
                <a16:creationId xmlns:a16="http://schemas.microsoft.com/office/drawing/2014/main" id="{D4A34DC0-CF24-4001-A1A7-822BF07EA5F3}"/>
              </a:ext>
            </a:extLst>
          </p:cNvPr>
          <p:cNvSpPr>
            <a:spLocks noGrp="1"/>
          </p:cNvSpPr>
          <p:nvPr>
            <p:ph type="sldNum" sz="quarter" idx="12"/>
          </p:nvPr>
        </p:nvSpPr>
        <p:spPr/>
        <p:txBody>
          <a:bodyPr/>
          <a:lstStyle/>
          <a:p>
            <a:pPr>
              <a:defRPr/>
            </a:pPr>
            <a:fld id="{336892F5-F7A2-420A-8BF3-D2A2054912B1}" type="slidenum">
              <a:rPr lang="en-US" smtClean="0"/>
              <a:pPr>
                <a:defRPr/>
              </a:pPr>
              <a:t>2</a:t>
            </a:fld>
            <a:endParaRPr lang="en-US"/>
          </a:p>
        </p:txBody>
      </p:sp>
      <p:pic>
        <p:nvPicPr>
          <p:cNvPr id="9" name="Audio 8">
            <a:hlinkClick r:id="" action="ppaction://media"/>
            <a:extLst>
              <a:ext uri="{FF2B5EF4-FFF2-40B4-BE49-F238E27FC236}">
                <a16:creationId xmlns:a16="http://schemas.microsoft.com/office/drawing/2014/main" id="{FFA2AD5E-BA48-6113-B331-61DE3093BCC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22573725"/>
      </p:ext>
    </p:extLst>
  </p:cSld>
  <p:clrMapOvr>
    <a:masterClrMapping/>
  </p:clrMapOvr>
  <mc:AlternateContent xmlns:mc="http://schemas.openxmlformats.org/markup-compatibility/2006" xmlns:p14="http://schemas.microsoft.com/office/powerpoint/2010/main">
    <mc:Choice Requires="p14">
      <p:transition spd="slow" p14:dur="2000" advTm="105897"/>
    </mc:Choice>
    <mc:Fallback xmlns="">
      <p:transition spd="slow" advTm="10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85AC-8948-2165-0195-5BDF09153DFA}"/>
              </a:ext>
            </a:extLst>
          </p:cNvPr>
          <p:cNvSpPr>
            <a:spLocks noGrp="1"/>
          </p:cNvSpPr>
          <p:nvPr>
            <p:ph type="title"/>
          </p:nvPr>
        </p:nvSpPr>
        <p:spPr/>
        <p:txBody>
          <a:bodyPr/>
          <a:lstStyle/>
          <a:p>
            <a:r>
              <a:rPr lang="en-US" dirty="0"/>
              <a:t>Open Issues</a:t>
            </a:r>
          </a:p>
        </p:txBody>
      </p:sp>
      <p:sp>
        <p:nvSpPr>
          <p:cNvPr id="3" name="Content Placeholder 2">
            <a:extLst>
              <a:ext uri="{FF2B5EF4-FFF2-40B4-BE49-F238E27FC236}">
                <a16:creationId xmlns:a16="http://schemas.microsoft.com/office/drawing/2014/main" id="{E862471D-97F6-E0DE-01F8-2F5058BD6546}"/>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u="none" strike="noStrike" dirty="0">
                <a:solidFill>
                  <a:srgbClr val="333333"/>
                </a:solidFill>
                <a:effectLst/>
                <a:latin typeface="verdana" panose="020B0604030504040204" pitchFamily="34" charset="0"/>
                <a:hlinkClick r:id="rId4"/>
              </a:rPr>
              <a:t>mXDE_001</a:t>
            </a:r>
            <a:r>
              <a:rPr lang="en-US" b="0" i="0" dirty="0">
                <a:solidFill>
                  <a:srgbClr val="333333"/>
                </a:solidFill>
                <a:effectLst/>
                <a:latin typeface="verdana" panose="020B0604030504040204" pitchFamily="34" charset="0"/>
              </a:rPr>
              <a:t>: There is no “Transform Considerations” identified in mXDE, but should there be? Such as preserving original identifiers in the resulting FHIR Resources, even when those identifiers can’t be used to retrieve the original data, as they are still useful for de-duplication downstream.</a:t>
            </a:r>
          </a:p>
          <a:p>
            <a:pPr algn="l">
              <a:buFont typeface="Arial" panose="020B0604020202020204" pitchFamily="34" charset="0"/>
              <a:buChar char="•"/>
            </a:pPr>
            <a:r>
              <a:rPr lang="en-US" b="0" i="0" u="none" strike="noStrike" dirty="0">
                <a:solidFill>
                  <a:srgbClr val="333333"/>
                </a:solidFill>
                <a:effectLst/>
                <a:latin typeface="verdana" panose="020B0604030504040204" pitchFamily="34" charset="0"/>
                <a:hlinkClick r:id="rId5"/>
              </a:rPr>
              <a:t>mXDE_003</a:t>
            </a:r>
            <a:r>
              <a:rPr lang="en-US" b="0" i="0" u="none" strike="noStrike" dirty="0">
                <a:solidFill>
                  <a:srgbClr val="333333"/>
                </a:solidFill>
                <a:effectLst/>
                <a:latin typeface="verdana" panose="020B0604030504040204" pitchFamily="34" charset="0"/>
              </a:rPr>
              <a:t>:</a:t>
            </a:r>
            <a:r>
              <a:rPr lang="en-US" b="0" i="0" dirty="0">
                <a:solidFill>
                  <a:srgbClr val="333333"/>
                </a:solidFill>
                <a:effectLst/>
                <a:latin typeface="verdana" panose="020B0604030504040204" pitchFamily="34" charset="0"/>
              </a:rPr>
              <a:t> Use of Document Consumer grouping. The original mXDE chose not to group with Document Consumer, but rather chose to add the mXDE actor to the ITI-43 (Retrieve Document Set) transaction. I recommend we change to grouping with Document Consumer (possibly Content Consumer) to enable broader support such as MHDS and XCA.</a:t>
            </a:r>
          </a:p>
        </p:txBody>
      </p:sp>
      <p:sp>
        <p:nvSpPr>
          <p:cNvPr id="4" name="Slide Number Placeholder 3">
            <a:extLst>
              <a:ext uri="{FF2B5EF4-FFF2-40B4-BE49-F238E27FC236}">
                <a16:creationId xmlns:a16="http://schemas.microsoft.com/office/drawing/2014/main" id="{2A90CEB2-7691-64F3-0299-26A309CCEA90}"/>
              </a:ext>
            </a:extLst>
          </p:cNvPr>
          <p:cNvSpPr>
            <a:spLocks noGrp="1"/>
          </p:cNvSpPr>
          <p:nvPr>
            <p:ph type="sldNum" sz="quarter" idx="12"/>
          </p:nvPr>
        </p:nvSpPr>
        <p:spPr/>
        <p:txBody>
          <a:bodyPr/>
          <a:lstStyle/>
          <a:p>
            <a:pPr>
              <a:defRPr/>
            </a:pPr>
            <a:fld id="{336892F5-F7A2-420A-8BF3-D2A2054912B1}" type="slidenum">
              <a:rPr lang="en-US" smtClean="0"/>
              <a:pPr>
                <a:defRPr/>
              </a:pPr>
              <a:t>3</a:t>
            </a:fld>
            <a:endParaRPr lang="en-US"/>
          </a:p>
        </p:txBody>
      </p:sp>
      <p:pic>
        <p:nvPicPr>
          <p:cNvPr id="7" name="Audio 6">
            <a:hlinkClick r:id="" action="ppaction://media"/>
            <a:extLst>
              <a:ext uri="{FF2B5EF4-FFF2-40B4-BE49-F238E27FC236}">
                <a16:creationId xmlns:a16="http://schemas.microsoft.com/office/drawing/2014/main" id="{369ED576-2ED6-1388-8763-D91D3DA800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4713771"/>
      </p:ext>
    </p:extLst>
  </p:cSld>
  <p:clrMapOvr>
    <a:masterClrMapping/>
  </p:clrMapOvr>
  <mc:AlternateContent xmlns:mc="http://schemas.openxmlformats.org/markup-compatibility/2006" xmlns:p14="http://schemas.microsoft.com/office/powerpoint/2010/main">
    <mc:Choice Requires="p14">
      <p:transition spd="slow" p14:dur="2000" advTm="167273"/>
    </mc:Choice>
    <mc:Fallback xmlns="">
      <p:transition spd="slow" advTm="167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949-2150-B891-9B28-70EBBA004A91}"/>
              </a:ext>
            </a:extLst>
          </p:cNvPr>
          <p:cNvSpPr>
            <a:spLocks noGrp="1"/>
          </p:cNvSpPr>
          <p:nvPr>
            <p:ph type="title"/>
          </p:nvPr>
        </p:nvSpPr>
        <p:spPr/>
        <p:txBody>
          <a:bodyPr/>
          <a:lstStyle/>
          <a:p>
            <a:r>
              <a:rPr lang="en-US" dirty="0"/>
              <a:t>Significant Changes</a:t>
            </a:r>
          </a:p>
        </p:txBody>
      </p:sp>
      <p:sp>
        <p:nvSpPr>
          <p:cNvPr id="3" name="Content Placeholder 2">
            <a:extLst>
              <a:ext uri="{FF2B5EF4-FFF2-40B4-BE49-F238E27FC236}">
                <a16:creationId xmlns:a16="http://schemas.microsoft.com/office/drawing/2014/main" id="{BAC49497-198A-3677-A58F-E56E29874197}"/>
              </a:ext>
            </a:extLst>
          </p:cNvPr>
          <p:cNvSpPr>
            <a:spLocks noGrp="1"/>
          </p:cNvSpPr>
          <p:nvPr>
            <p:ph idx="1"/>
          </p:nvPr>
        </p:nvSpPr>
        <p:spPr/>
        <p:txBody>
          <a:bodyPr>
            <a:normAutofit fontScale="92500" lnSpcReduction="10000"/>
          </a:bodyPr>
          <a:lstStyle/>
          <a:p>
            <a:r>
              <a:rPr lang="en-US" dirty="0"/>
              <a:t>This publication is primarily a conversion from PDF supplement form to html implementation guide publication</a:t>
            </a:r>
          </a:p>
          <a:p>
            <a:r>
              <a:rPr lang="en-US" dirty="0"/>
              <a:t>The profile for Provenance has been moved here from QEDm to better represent the actor that creates the Provenance and the reason that the Provenance is created.</a:t>
            </a:r>
          </a:p>
          <a:p>
            <a:r>
              <a:rPr lang="en-US" dirty="0"/>
              <a:t>Example resources are provided. Note that the Document example is not intended to be a CDA document, it is here for example purpose. Would welcome comprehensive example data including a complete CDA and the complete set of clinical Resources.</a:t>
            </a:r>
          </a:p>
          <a:p>
            <a:r>
              <a:rPr lang="en-US" dirty="0"/>
              <a:t>Defined CapabilityStatement requirements</a:t>
            </a:r>
          </a:p>
          <a:p>
            <a:r>
              <a:rPr lang="en-US" dirty="0"/>
              <a:t>This has a required dependency on MHD, PDQm, PIXm, and BALP</a:t>
            </a:r>
          </a:p>
          <a:p>
            <a:endParaRPr lang="en-US" dirty="0"/>
          </a:p>
        </p:txBody>
      </p:sp>
      <p:sp>
        <p:nvSpPr>
          <p:cNvPr id="4" name="Slide Number Placeholder 3">
            <a:extLst>
              <a:ext uri="{FF2B5EF4-FFF2-40B4-BE49-F238E27FC236}">
                <a16:creationId xmlns:a16="http://schemas.microsoft.com/office/drawing/2014/main" id="{C3E47BCB-E923-FE0D-D2FD-63EE8D7D8FBA}"/>
              </a:ext>
            </a:extLst>
          </p:cNvPr>
          <p:cNvSpPr>
            <a:spLocks noGrp="1"/>
          </p:cNvSpPr>
          <p:nvPr>
            <p:ph type="sldNum" sz="quarter" idx="12"/>
          </p:nvPr>
        </p:nvSpPr>
        <p:spPr/>
        <p:txBody>
          <a:bodyPr/>
          <a:lstStyle/>
          <a:p>
            <a:pPr>
              <a:defRPr/>
            </a:pPr>
            <a:fld id="{336892F5-F7A2-420A-8BF3-D2A2054912B1}" type="slidenum">
              <a:rPr lang="en-US" smtClean="0"/>
              <a:pPr>
                <a:defRPr/>
              </a:pPr>
              <a:t>4</a:t>
            </a:fld>
            <a:endParaRPr lang="en-US"/>
          </a:p>
        </p:txBody>
      </p:sp>
      <p:pic>
        <p:nvPicPr>
          <p:cNvPr id="7" name="Audio 6">
            <a:hlinkClick r:id="" action="ppaction://media"/>
            <a:extLst>
              <a:ext uri="{FF2B5EF4-FFF2-40B4-BE49-F238E27FC236}">
                <a16:creationId xmlns:a16="http://schemas.microsoft.com/office/drawing/2014/main" id="{1DB52B80-7288-7B0F-300F-D76D45BD772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7882470"/>
      </p:ext>
    </p:extLst>
  </p:cSld>
  <p:clrMapOvr>
    <a:masterClrMapping/>
  </p:clrMapOvr>
  <mc:AlternateContent xmlns:mc="http://schemas.openxmlformats.org/markup-compatibility/2006" xmlns:p14="http://schemas.microsoft.com/office/powerpoint/2010/main">
    <mc:Choice Requires="p14">
      <p:transition spd="slow" p14:dur="2000" advTm="101257"/>
    </mc:Choice>
    <mc:Fallback xmlns="">
      <p:transition spd="slow" advTm="10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720-54B3-4995-82D6-4C96092DE7AB}"/>
              </a:ext>
            </a:extLst>
          </p:cNvPr>
          <p:cNvSpPr>
            <a:spLocks noGrp="1"/>
          </p:cNvSpPr>
          <p:nvPr>
            <p:ph type="title"/>
          </p:nvPr>
        </p:nvSpPr>
        <p:spPr/>
        <p:txBody>
          <a:bodyPr/>
          <a:lstStyle/>
          <a:p>
            <a:r>
              <a:rPr lang="en-US" dirty="0"/>
              <a:t>Public Comment</a:t>
            </a:r>
          </a:p>
        </p:txBody>
      </p:sp>
      <p:sp>
        <p:nvSpPr>
          <p:cNvPr id="4" name="Content Placeholder 3">
            <a:extLst>
              <a:ext uri="{FF2B5EF4-FFF2-40B4-BE49-F238E27FC236}">
                <a16:creationId xmlns:a16="http://schemas.microsoft.com/office/drawing/2014/main" id="{F3ED33FF-0C24-4B8B-B84F-0AF776ED8D33}"/>
              </a:ext>
            </a:extLst>
          </p:cNvPr>
          <p:cNvSpPr>
            <a:spLocks noGrp="1"/>
          </p:cNvSpPr>
          <p:nvPr>
            <p:ph idx="1"/>
          </p:nvPr>
        </p:nvSpPr>
        <p:spPr/>
        <p:txBody>
          <a:bodyPr>
            <a:normAutofit/>
          </a:bodyPr>
          <a:lstStyle/>
          <a:p>
            <a:r>
              <a:rPr lang="en-US">
                <a:hlinkClick r:id="rId5"/>
              </a:rPr>
              <a:t>https://profiles.ihe.net/ITI/mXDE</a:t>
            </a:r>
            <a:r>
              <a:rPr lang="en-US"/>
              <a:t> </a:t>
            </a:r>
          </a:p>
          <a:p>
            <a:r>
              <a:rPr lang="en-US" dirty="0"/>
              <a:t>Note that QEDm is being revised later this year to align with HL7/IPA.</a:t>
            </a:r>
          </a:p>
          <a:p>
            <a:r>
              <a:rPr lang="en-US" dirty="0"/>
              <a:t>Please comment on the Open Issues</a:t>
            </a:r>
          </a:p>
          <a:p>
            <a:r>
              <a:rPr lang="en-US" dirty="0"/>
              <a:t>Please note any readability or quality issues</a:t>
            </a:r>
          </a:p>
          <a:p>
            <a:r>
              <a:rPr lang="en-US" dirty="0"/>
              <a:t>Please recommend better title or explanation</a:t>
            </a:r>
          </a:p>
          <a:p>
            <a:r>
              <a:rPr lang="en-US" dirty="0"/>
              <a:t>Please recommend better diagrams and figures</a:t>
            </a:r>
          </a:p>
          <a:p>
            <a:endParaRPr lang="en-US" dirty="0"/>
          </a:p>
        </p:txBody>
      </p:sp>
      <p:sp>
        <p:nvSpPr>
          <p:cNvPr id="3" name="Slide Number Placeholder 2">
            <a:extLst>
              <a:ext uri="{FF2B5EF4-FFF2-40B4-BE49-F238E27FC236}">
                <a16:creationId xmlns:a16="http://schemas.microsoft.com/office/drawing/2014/main" id="{B98FCEDC-7CE6-492D-AD0D-F7F8C32F522E}"/>
              </a:ext>
            </a:extLst>
          </p:cNvPr>
          <p:cNvSpPr>
            <a:spLocks noGrp="1"/>
          </p:cNvSpPr>
          <p:nvPr>
            <p:ph type="sldNum" sz="quarter" idx="12"/>
          </p:nvPr>
        </p:nvSpPr>
        <p:spPr/>
        <p:txBody>
          <a:bodyPr/>
          <a:lstStyle/>
          <a:p>
            <a:pPr>
              <a:defRPr/>
            </a:pPr>
            <a:fld id="{51D8D543-11D4-4534-8434-B77AFDE1EC8B}" type="slidenum">
              <a:rPr lang="en-US" smtClean="0"/>
              <a:pPr>
                <a:defRPr/>
              </a:pPr>
              <a:t>5</a:t>
            </a:fld>
            <a:endParaRPr lang="en-US"/>
          </a:p>
        </p:txBody>
      </p:sp>
      <p:pic>
        <p:nvPicPr>
          <p:cNvPr id="12" name="Audio 11">
            <a:hlinkClick r:id="" action="ppaction://media"/>
            <a:extLst>
              <a:ext uri="{FF2B5EF4-FFF2-40B4-BE49-F238E27FC236}">
                <a16:creationId xmlns:a16="http://schemas.microsoft.com/office/drawing/2014/main" id="{557E4B89-F1D2-A084-5A82-FF624C950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76913622"/>
      </p:ext>
    </p:extLst>
  </p:cSld>
  <p:clrMapOvr>
    <a:masterClrMapping/>
  </p:clrMapOvr>
  <mc:AlternateContent xmlns:mc="http://schemas.openxmlformats.org/markup-compatibility/2006" xmlns:p14="http://schemas.microsoft.com/office/powerpoint/2010/main">
    <mc:Choice Requires="p14">
      <p:transition spd="slow" p14:dur="2000" advTm="48776"/>
    </mc:Choice>
    <mc:Fallback xmlns="">
      <p:transition spd="slow" advTm="4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22053</TotalTime>
  <Words>375</Words>
  <Application>Microsoft Office PowerPoint</Application>
  <PresentationFormat>Widescreen</PresentationFormat>
  <Paragraphs>33</Paragraphs>
  <Slides>5</Slides>
  <Notes>2</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verdana</vt:lpstr>
      <vt:lpstr>verdana</vt:lpstr>
      <vt:lpstr>Office Theme</vt:lpstr>
      <vt:lpstr>Mobile Cross-Enterprise Document Data Element Extraction (mXDE) Public Comment</vt:lpstr>
      <vt:lpstr>Why does mXDE exist? </vt:lpstr>
      <vt:lpstr>Open Issues</vt:lpstr>
      <vt:lpstr>Significant Changes</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66</cp:revision>
  <cp:lastPrinted>2018-06-15T19:50:31Z</cp:lastPrinted>
  <dcterms:created xsi:type="dcterms:W3CDTF">2018-06-04T17:06:37Z</dcterms:created>
  <dcterms:modified xsi:type="dcterms:W3CDTF">2023-05-02T19:08:12Z</dcterms:modified>
</cp:coreProperties>
</file>